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1713476506" r:id="rId5"/>
    <p:sldId id="259" r:id="rId6"/>
    <p:sldId id="1713476507" r:id="rId7"/>
    <p:sldId id="1713476508" r:id="rId8"/>
    <p:sldId id="1713476509" r:id="rId9"/>
    <p:sldId id="1713476510" r:id="rId10"/>
    <p:sldId id="1713476511" r:id="rId11"/>
    <p:sldId id="1713476512" r:id="rId12"/>
    <p:sldId id="1713476513" r:id="rId13"/>
    <p:sldId id="1713476514" r:id="rId14"/>
    <p:sldId id="1713476492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F619D-6047-3D48-AED5-EB82A2697D05}" v="605" dt="2025-06-29T08:59:32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77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8" d="100"/>
          <a:sy n="168" d="100"/>
        </p:scale>
        <p:origin x="66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6/29/25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6/29/25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02CC5D1-AA08-2D7E-246A-8BFC68E2EC40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13" name="Graphic 8">
              <a:extLst>
                <a:ext uri="{FF2B5EF4-FFF2-40B4-BE49-F238E27FC236}">
                  <a16:creationId xmlns:a16="http://schemas.microsoft.com/office/drawing/2014/main" id="{F5853070-FEFD-8C58-8875-69BBFFF1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9190AF22-89F3-AAB3-8C33-D0547ECE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15" name="Graphic 10">
              <a:extLst>
                <a:ext uri="{FF2B5EF4-FFF2-40B4-BE49-F238E27FC236}">
                  <a16:creationId xmlns:a16="http://schemas.microsoft.com/office/drawing/2014/main" id="{DF2AEE0D-9F44-4974-5BE0-D3A4587B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16" name="Graphic 12">
              <a:extLst>
                <a:ext uri="{FF2B5EF4-FFF2-40B4-BE49-F238E27FC236}">
                  <a16:creationId xmlns:a16="http://schemas.microsoft.com/office/drawing/2014/main" id="{B2FDFB5B-6F19-5850-E8A5-12CBB28E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99619B5-95D7-EE7F-4A5C-3D4F4A11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E4508082-3C66-DE41-824B-8C7D959EE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8E294F-853D-3F43-97FD-73DCB4910F35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83A090-E8F6-644B-8CAD-AC1AE541E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69BFB6C7-4CFE-684D-9F0F-089FE7A8AE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D010D6-C6F8-F141-A1B1-181F06E83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4870"/>
            <a:ext cx="12192000" cy="4734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8543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0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579DBC6-611E-384B-AA33-72079197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56B62-D687-0445-B458-08200F2CD8C2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D69612-00A8-9A41-BE45-AD8D9AE40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142B1E9F-63E1-9644-8172-3F6AC64BB5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82B79F-8F4C-A04B-BE98-21CE97FA2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 City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45C6AA-A095-54C0-43B2-8582CE8D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7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28" y="5922366"/>
            <a:ext cx="2029086" cy="2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02E737C-7032-7B45-9176-1933D43D2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8DEB5-28F2-9E4C-A8D5-2AE84B94F30F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9BD169-C8AF-4D4E-9A58-1FB2D26B4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B2419100-B348-6C46-A05D-815961EF68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3A901C-CEC7-784A-B8DC-2B648C7F2D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352EF0B-6323-DC4A-96F2-9F8D230E2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AD2150-CC17-0841-8FA6-F620F8E136E1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37975-F5FC-224D-93D4-1BD687D25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A1949909-090E-7F47-8180-F1C1AE5B46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B43F62-D041-A34A-8BBA-6307FF5E1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6" r:id="rId2"/>
    <p:sldLayoutId id="2147483732" r:id="rId3"/>
    <p:sldLayoutId id="2147483719" r:id="rId4"/>
    <p:sldLayoutId id="2147483720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0" r:id="rId12"/>
    <p:sldLayoutId id="2147483728" r:id="rId13"/>
    <p:sldLayoutId id="2147483729" r:id="rId14"/>
    <p:sldLayoutId id="2147483718" r:id="rId1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2400" kern="1200">
          <a:solidFill>
            <a:srgbClr val="616062"/>
          </a:solidFill>
          <a:latin typeface="+mn-lt"/>
          <a:ea typeface="+mn-ea"/>
          <a:cs typeface="+mn-cs"/>
        </a:defRPr>
      </a:lvl2pPr>
      <a:lvl3pPr marL="804863" indent="-1698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616062"/>
          </a:solidFill>
          <a:latin typeface="+mn-lt"/>
          <a:ea typeface="+mn-ea"/>
          <a:cs typeface="+mn-cs"/>
        </a:defRPr>
      </a:lvl3pPr>
      <a:lvl4pPr marL="1146175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1430338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1908AF-D12B-76DE-615C-86DE757334A6}"/>
              </a:ext>
            </a:extLst>
          </p:cNvPr>
          <p:cNvSpPr txBox="1"/>
          <p:nvPr/>
        </p:nvSpPr>
        <p:spPr bwMode="auto">
          <a:xfrm>
            <a:off x="525250" y="1990726"/>
            <a:ext cx="6475625" cy="28339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Predictable Workflow vs. Dynamic LLM Agent</a:t>
            </a:r>
            <a:b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DB46A-8891-1E83-7A87-C875CEA36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kern="1200">
                <a:latin typeface="+mn-lt"/>
                <a:ea typeface="+mn-ea"/>
                <a:cs typeface="+mn-cs"/>
              </a:rPr>
              <a:t>Automated Incident triage from alert to resolution.</a:t>
            </a:r>
          </a:p>
        </p:txBody>
      </p:sp>
    </p:spTree>
    <p:extLst>
      <p:ext uri="{BB962C8B-B14F-4D97-AF65-F5344CB8AC3E}">
        <p14:creationId xmlns:p14="http://schemas.microsoft.com/office/powerpoint/2010/main" val="36414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A0E4-4CA4-314F-2226-BD36DE11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B069-43B7-7DCF-C688-82A2D1BD7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Linear workflow</a:t>
            </a:r>
            <a:r>
              <a:rPr lang="en-IN" dirty="0"/>
              <a:t> = conveyor belt — perfect for stable, regulated runbooks.</a:t>
            </a:r>
          </a:p>
          <a:p>
            <a:r>
              <a:rPr lang="en-IN" b="1" dirty="0"/>
              <a:t>LLM THOUGHT/ACTION flow</a:t>
            </a:r>
            <a:r>
              <a:rPr lang="en-IN" dirty="0"/>
              <a:t> = smart switchboard — thrives when variability rules the day.</a:t>
            </a:r>
          </a:p>
          <a:p>
            <a:r>
              <a:rPr lang="en-IN" dirty="0"/>
              <a:t>Both modes can run entirely inside </a:t>
            </a:r>
            <a:r>
              <a:rPr lang="en-IN" b="1" dirty="0"/>
              <a:t>n8n</a:t>
            </a:r>
            <a:r>
              <a:rPr lang="en-IN" dirty="0"/>
              <a:t>; choose by </a:t>
            </a:r>
            <a:r>
              <a:rPr lang="en-IN" i="1" dirty="0"/>
              <a:t>variance vs. determinism</a:t>
            </a:r>
            <a:r>
              <a:rPr lang="en-IN" dirty="0"/>
              <a:t>. 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213E6-3830-B383-E963-52FECA0FB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5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2">
            <a:extLst>
              <a:ext uri="{FF2B5EF4-FFF2-40B4-BE49-F238E27FC236}">
                <a16:creationId xmlns:a16="http://schemas.microsoft.com/office/drawing/2014/main" id="{4FB31601-E837-1A4F-BE68-C8A2DE97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3852863"/>
            <a:ext cx="5335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2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2770" name="Title 1">
            <a:extLst>
              <a:ext uri="{FF2B5EF4-FFF2-40B4-BE49-F238E27FC236}">
                <a16:creationId xmlns:a16="http://schemas.microsoft.com/office/drawing/2014/main" id="{2ED66691-E14B-E348-85ED-1F547B773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457825"/>
            <a:ext cx="8216196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616062"/>
                </a:solidFill>
              </a:rPr>
              <a:t>Sathish Kumar Saravanan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B2E2D4-ADF8-E648-A698-C581A19799C9}"/>
              </a:ext>
            </a:extLst>
          </p:cNvPr>
          <p:cNvCxnSpPr>
            <a:cxnSpLocks/>
          </p:cNvCxnSpPr>
          <p:nvPr/>
        </p:nvCxnSpPr>
        <p:spPr>
          <a:xfrm>
            <a:off x="657225" y="5095875"/>
            <a:ext cx="352425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EB2EDD-BFA2-D34C-B569-95ED49E69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0466" y="5581260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IN" dirty="0"/>
              <a:t>Why Automate?</a:t>
            </a:r>
          </a:p>
        </p:txBody>
      </p:sp>
      <p:sp>
        <p:nvSpPr>
          <p:cNvPr id="28688" name="Content Placeholder 13">
            <a:extLst>
              <a:ext uri="{FF2B5EF4-FFF2-40B4-BE49-F238E27FC236}">
                <a16:creationId xmlns:a16="http://schemas.microsoft.com/office/drawing/2014/main" id="{B2C15C49-6C53-CB47-BD56-A6690DA76E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 wrap="square"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N" b="1" dirty="0"/>
              <a:t>Noise:</a:t>
            </a:r>
            <a:r>
              <a:rPr lang="en-IN" dirty="0"/>
              <a:t> 2 000 + alerts/day → on-call fatigue</a:t>
            </a:r>
          </a:p>
          <a:p>
            <a:r>
              <a:rPr lang="en-IN" b="1" dirty="0"/>
              <a:t>Stakeholders:</a:t>
            </a:r>
            <a:r>
              <a:rPr lang="en-IN" dirty="0"/>
              <a:t> SRE · DBA · Security · Comms</a:t>
            </a:r>
          </a:p>
          <a:p>
            <a:r>
              <a:rPr lang="en-IN" b="1" dirty="0"/>
              <a:t>Success =</a:t>
            </a:r>
            <a:endParaRPr lang="en-IN" dirty="0"/>
          </a:p>
          <a:p>
            <a:pPr lvl="1"/>
            <a:r>
              <a:rPr lang="en-IN" sz="2800" dirty="0">
                <a:solidFill>
                  <a:srgbClr val="333333"/>
                </a:solidFill>
              </a:rPr>
              <a:t>Page the right human fast</a:t>
            </a:r>
          </a:p>
          <a:p>
            <a:pPr lvl="1"/>
            <a:r>
              <a:rPr lang="en-IN" sz="2800" dirty="0">
                <a:solidFill>
                  <a:srgbClr val="333333"/>
                </a:solidFill>
              </a:rPr>
              <a:t>Tell customers the truth</a:t>
            </a:r>
          </a:p>
          <a:p>
            <a:pPr lvl="1"/>
            <a:r>
              <a:rPr lang="en-IN" sz="2800" dirty="0">
                <a:solidFill>
                  <a:srgbClr val="333333"/>
                </a:solidFill>
              </a:rPr>
              <a:t>Archive a post-mortem</a:t>
            </a:r>
          </a:p>
          <a:p>
            <a:pPr lvl="1"/>
            <a:r>
              <a:rPr lang="en-IN" sz="2800" dirty="0">
                <a:solidFill>
                  <a:srgbClr val="333333"/>
                </a:solidFill>
              </a:rPr>
              <a:t>Preserve an audit trail—all within n8n</a:t>
            </a:r>
          </a:p>
          <a:p>
            <a:pPr>
              <a:buFont typeface="Wingdings" pitchFamily="2" charset="2"/>
              <a:buChar char="§"/>
            </a:pPr>
            <a:endParaRPr lang="en-IN" dirty="0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 smtClean="0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9D777-B26D-1276-E807-72D23DAFE534}"/>
              </a:ext>
            </a:extLst>
          </p:cNvPr>
          <p:cNvSpPr txBox="1"/>
          <p:nvPr/>
        </p:nvSpPr>
        <p:spPr>
          <a:xfrm>
            <a:off x="4289196" y="344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 err="1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7BC13CA-FC43-9033-4473-6448DCF5479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6887841"/>
              </p:ext>
            </p:extLst>
          </p:nvPr>
        </p:nvGraphicFramePr>
        <p:xfrm>
          <a:off x="685799" y="1482725"/>
          <a:ext cx="11058525" cy="45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2122703135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3317512760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1489701328"/>
                    </a:ext>
                  </a:extLst>
                </a:gridCol>
              </a:tblGrid>
              <a:tr h="7599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Linear Workflow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LLM-Directed (Dynamic)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460340"/>
                  </a:ext>
                </a:extLst>
              </a:tr>
              <a:tr h="759976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Control flow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Pre-wired edges on canvas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Generated at run-time from </a:t>
                      </a:r>
                      <a:r>
                        <a:rPr lang="en-IN" i="1" dirty="0"/>
                        <a:t>THOUGHT/ACTION</a:t>
                      </a:r>
                      <a:r>
                        <a:rPr lang="en-IN" dirty="0"/>
                        <a:t> 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45645"/>
                  </a:ext>
                </a:extLst>
              </a:tr>
              <a:tr h="759976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Decisions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IF / Switch nodes, regex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LLM reasons over alert + context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888932"/>
                  </a:ext>
                </a:extLst>
              </a:tr>
              <a:tr h="759976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Change policy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Edit graph &amp; redeploy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Edit prompt text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58728"/>
                  </a:ext>
                </a:extLst>
              </a:tr>
              <a:tr h="759976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Audit unit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Node execution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Execution log </a:t>
                      </a:r>
                      <a:r>
                        <a:rPr lang="en-IN" b="1" dirty="0"/>
                        <a:t>+</a:t>
                      </a:r>
                      <a:r>
                        <a:rPr lang="en-IN" dirty="0"/>
                        <a:t> saved THOUGHT/ACTION transcript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359912"/>
                  </a:ext>
                </a:extLst>
              </a:tr>
              <a:tr h="759976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Analogy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Conveyor belt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Smart switchboard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06051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296EE90-6C4C-7EE5-C5AB-19B77201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Mind-Sets at a Glance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58F42-F3F2-E42F-EC76-B1B901FC6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419100-B348-6C46-A05D-815961EF684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2D0FB4-6B55-98BC-00B7-884FB0FA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8" y="2122808"/>
            <a:ext cx="5019953" cy="2610375"/>
          </a:xfrm>
          <a:prstGeom prst="rect">
            <a:avLst/>
          </a:prstGeom>
          <a:noFill/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28D893B-26CA-0820-6FFE-B0534EC2D9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8911912"/>
              </p:ext>
            </p:extLst>
          </p:nvPr>
        </p:nvGraphicFramePr>
        <p:xfrm>
          <a:off x="6215062" y="2203938"/>
          <a:ext cx="5437676" cy="252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838">
                  <a:extLst>
                    <a:ext uri="{9D8B030D-6E8A-4147-A177-3AD203B41FA5}">
                      <a16:colId xmlns:a16="http://schemas.microsoft.com/office/drawing/2014/main" val="838419842"/>
                    </a:ext>
                  </a:extLst>
                </a:gridCol>
                <a:gridCol w="2718838">
                  <a:extLst>
                    <a:ext uri="{9D8B030D-6E8A-4147-A177-3AD203B41FA5}">
                      <a16:colId xmlns:a16="http://schemas.microsoft.com/office/drawing/2014/main" val="917191726"/>
                    </a:ext>
                  </a:extLst>
                </a:gridCol>
              </a:tblGrid>
              <a:tr h="60773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Weaknesses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321467"/>
                  </a:ext>
                </a:extLst>
              </a:tr>
              <a:tr h="614131">
                <a:tc>
                  <a:txBody>
                    <a:bodyPr/>
                    <a:lstStyle/>
                    <a:p>
                      <a:r>
                        <a:rPr lang="en-IN" dirty="0"/>
                        <a:t>Deterministic; easy SOC-2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Regex &amp; IF sprawl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46136"/>
                  </a:ext>
                </a:extLst>
              </a:tr>
              <a:tr h="614131">
                <a:tc>
                  <a:txBody>
                    <a:bodyPr/>
                    <a:lstStyle/>
                    <a:p>
                      <a:r>
                        <a:rPr lang="en-IN" dirty="0"/>
                        <a:t>&lt; 50 </a:t>
                      </a:r>
                      <a:r>
                        <a:rPr lang="en-IN" dirty="0" err="1"/>
                        <a:t>ms</a:t>
                      </a:r>
                      <a:r>
                        <a:rPr lang="en-IN" dirty="0"/>
                        <a:t>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New channel = new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897076"/>
                  </a:ext>
                </a:extLst>
              </a:tr>
              <a:tr h="614131">
                <a:tc>
                  <a:txBody>
                    <a:bodyPr/>
                    <a:lstStyle/>
                    <a:p>
                      <a:r>
                        <a:rPr lang="en-IN" dirty="0"/>
                        <a:t>Low-code upkeep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Missed keyword = mis-route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71113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3E7D421-CC0A-3B98-A31B-15A685E5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IN" dirty="0"/>
              <a:t>Linear Workflow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A03D6-D0A0-CDB3-34C7-F33BC04A1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2419100-B348-6C46-A05D-815961EF684F}" type="slidenum">
              <a:rPr 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9CD873-E02E-F59C-81E8-12356D7C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IN" dirty="0"/>
              <a:t>Dynamic LLM Flow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3120-DCA1-4032-9A41-EE5EFF440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2419100-B348-6C46-A05D-815961EF684F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id="{D2333E33-F1FF-1B8F-EF64-6A09F882EE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720897"/>
              </p:ext>
            </p:extLst>
          </p:nvPr>
        </p:nvGraphicFramePr>
        <p:xfrm>
          <a:off x="5847617" y="986810"/>
          <a:ext cx="5896708" cy="507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354">
                  <a:extLst>
                    <a:ext uri="{9D8B030D-6E8A-4147-A177-3AD203B41FA5}">
                      <a16:colId xmlns:a16="http://schemas.microsoft.com/office/drawing/2014/main" val="838419842"/>
                    </a:ext>
                  </a:extLst>
                </a:gridCol>
                <a:gridCol w="2948354">
                  <a:extLst>
                    <a:ext uri="{9D8B030D-6E8A-4147-A177-3AD203B41FA5}">
                      <a16:colId xmlns:a16="http://schemas.microsoft.com/office/drawing/2014/main" val="917191726"/>
                    </a:ext>
                  </a:extLst>
                </a:gridCol>
              </a:tblGrid>
              <a:tr h="75503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Weaknesses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321467"/>
                  </a:ext>
                </a:extLst>
              </a:tr>
              <a:tr h="795222">
                <a:tc>
                  <a:txBody>
                    <a:bodyPr/>
                    <a:lstStyle/>
                    <a:p>
                      <a:r>
                        <a:rPr lang="en-IN" dirty="0"/>
                        <a:t>Prompt edits change logic instantly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Extra seconds of LLM thinking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46136"/>
                  </a:ext>
                </a:extLst>
              </a:tr>
              <a:tr h="795222">
                <a:tc>
                  <a:txBody>
                    <a:bodyPr/>
                    <a:lstStyle/>
                    <a:p>
                      <a:r>
                        <a:rPr lang="en-IN" dirty="0"/>
                        <a:t>Only a few nodes on the n8n canvas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Each alert costs LLM tokens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897076"/>
                  </a:ext>
                </a:extLst>
              </a:tr>
              <a:tr h="795222">
                <a:tc>
                  <a:txBody>
                    <a:bodyPr/>
                    <a:lstStyle/>
                    <a:p>
                      <a:r>
                        <a:rPr lang="en-IN" dirty="0"/>
                        <a:t>Reads context (prod / staging, VIP,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Must log thought/action for audits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711137"/>
                  </a:ext>
                </a:extLst>
              </a:tr>
              <a:tr h="795222">
                <a:tc>
                  <a:txBody>
                    <a:bodyPr/>
                    <a:lstStyle/>
                    <a:p>
                      <a:r>
                        <a:rPr lang="en-IN" dirty="0"/>
                        <a:t>Handles odd edge-cases without new branches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Poorly-written prompt can mis-route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474342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r>
                        <a:rPr lang="en-IN" dirty="0"/>
                        <a:t>One prompt = single source of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Team needs basic prompt-engineering skills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5989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55FC493-5493-CB75-8FE3-220FABB5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761133"/>
            <a:ext cx="4495800" cy="35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2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CC30E0-8D75-12EB-919A-B353A75C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24" y="1482725"/>
            <a:ext cx="4068500" cy="435133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45C649-E1C5-A6D0-650C-693C297D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IN" dirty="0"/>
              <a:t>Example Prompt (THOUGHT / ACTION)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72B04-7D5F-67A1-2FF6-34AD8DC3B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2419100-B348-6C46-A05D-815961EF684F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05D8C8-5883-3A80-B07C-22CF6C4927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596" y="1482725"/>
            <a:ext cx="50640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6BBE80-BC74-2E30-F33B-56E33574C9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838686"/>
            <a:ext cx="4857750" cy="163941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6F2A71-EC5B-641D-EFDE-D32955C170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1988648"/>
            <a:ext cx="5257800" cy="33394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FE9B9C-7BC7-BD89-D782-D154A782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Staging Latency &amp; Security Hash Leak Flow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5824B-7E5C-0BDC-C09B-303409ED2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419100-B348-6C46-A05D-815961EF684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8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artoon of a robot flying through a factory&#10;&#10;AI-generated content may be incorrect.">
            <a:extLst>
              <a:ext uri="{FF2B5EF4-FFF2-40B4-BE49-F238E27FC236}">
                <a16:creationId xmlns:a16="http://schemas.microsoft.com/office/drawing/2014/main" id="{F3D8793F-0BF8-710A-6C28-943666A6A9B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2415" y="1482725"/>
            <a:ext cx="2904518" cy="4351338"/>
          </a:xfrm>
          <a:prstGeom prst="rect">
            <a:avLst/>
          </a:prstGeom>
          <a:noFill/>
          <a:effectLst>
            <a:outerShdw blurRad="222002" dist="50800" dir="5400000" algn="ctr" rotWithShape="0">
              <a:srgbClr val="000000">
                <a:alpha val="63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220DB-83EB-08DF-E89D-15CAF7A6C632}"/>
              </a:ext>
            </a:extLst>
          </p:cNvPr>
          <p:cNvSpPr txBox="1"/>
          <p:nvPr/>
        </p:nvSpPr>
        <p:spPr bwMode="auto">
          <a:xfrm>
            <a:off x="6181725" y="14827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33333"/>
                </a:solidFill>
                <a:latin typeface="+mn-lt"/>
              </a:rPr>
              <a:t>LLM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 thinks and produces an ordered list of actions.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n-lt"/>
              </a:rPr>
              <a:t>n8n </a:t>
            </a:r>
            <a:r>
              <a:rPr lang="en-US" sz="2000" b="1" dirty="0">
                <a:solidFill>
                  <a:srgbClr val="333333"/>
                </a:solidFill>
                <a:latin typeface="+mn-lt"/>
              </a:rPr>
              <a:t>breaks the list into individual tasks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n-lt"/>
              </a:rPr>
              <a:t>A </a:t>
            </a:r>
            <a:r>
              <a:rPr lang="en-US" sz="2000" b="1" dirty="0">
                <a:solidFill>
                  <a:srgbClr val="333333"/>
                </a:solidFill>
                <a:latin typeface="+mn-lt"/>
              </a:rPr>
              <a:t>router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 sends each task to the right tool — PagerDuty, </a:t>
            </a:r>
            <a:r>
              <a:rPr lang="en-US" sz="2000" dirty="0" err="1">
                <a:solidFill>
                  <a:srgbClr val="333333"/>
                </a:solidFill>
                <a:latin typeface="+mn-lt"/>
              </a:rPr>
              <a:t>Statuspage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, Jira, Slack, Email, or Probe.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n-lt"/>
              </a:rPr>
              <a:t>Each tool </a:t>
            </a:r>
            <a:r>
              <a:rPr lang="en-US" sz="2000" b="1" dirty="0">
                <a:solidFill>
                  <a:srgbClr val="333333"/>
                </a:solidFill>
                <a:latin typeface="+mn-lt"/>
              </a:rPr>
              <a:t>executes with its task’s details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n-lt"/>
              </a:rPr>
              <a:t>The Probe task keeps checking health until the service is back.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n-lt"/>
              </a:rPr>
              <a:t>n8n </a:t>
            </a:r>
            <a:r>
              <a:rPr lang="en-US" sz="2000" b="1" dirty="0">
                <a:solidFill>
                  <a:srgbClr val="333333"/>
                </a:solidFill>
                <a:latin typeface="+mn-lt"/>
              </a:rPr>
              <a:t>logs the entire plan and every result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 so you can audit what happened later.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E7D50-8E31-1306-854A-7E13F364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How n8n Executes THOUGHT / 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18453-1318-652C-94D5-BC26B38F3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2419100-B348-6C46-A05D-815961EF684F}" type="slidenum">
              <a:rPr lang="en-US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23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E761-3FA9-9566-87E0-1FC4E76D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Matrix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7B2C6D7-9131-63FF-D424-38A40934C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079349"/>
              </p:ext>
            </p:extLst>
          </p:nvPr>
        </p:nvGraphicFramePr>
        <p:xfrm>
          <a:off x="695325" y="1387475"/>
          <a:ext cx="11058525" cy="449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2153433494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2615045061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500766841"/>
                    </a:ext>
                  </a:extLst>
                </a:gridCol>
              </a:tblGrid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Linear Workflow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Dynamic Flow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985843"/>
                  </a:ext>
                </a:extLst>
              </a:tr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Path per alert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Fixed graph edges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Built from THOUGHT/ACTION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653895"/>
                  </a:ext>
                </a:extLst>
              </a:tr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Policy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Edit canvas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Edit prompt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633842"/>
                  </a:ext>
                </a:extLst>
              </a:tr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20–50 </a:t>
                      </a:r>
                      <a:r>
                        <a:rPr lang="en-IN" dirty="0" err="1"/>
                        <a:t>ms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+ LLM 300–800 </a:t>
                      </a:r>
                      <a:r>
                        <a:rPr lang="en-IN" dirty="0" err="1"/>
                        <a:t>ms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322991"/>
                  </a:ext>
                </a:extLst>
              </a:tr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Runtime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tokens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157401"/>
                  </a:ext>
                </a:extLst>
              </a:tr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Audit artefact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Node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Node log + THOUGHT/ACTION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618234"/>
                  </a:ext>
                </a:extLst>
              </a:tr>
              <a:tr h="642501">
                <a:tc>
                  <a:txBody>
                    <a:bodyPr/>
                    <a:lstStyle/>
                    <a:p>
                      <a:r>
                        <a:rPr lang="en-IN" dirty="0"/>
                        <a:t>Best 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Rules stable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Rules evolve weekly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69936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EDAE-7BD2-219D-C89D-7951093F0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5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idio-PPT-Template-2023-minimal" id="{97235074-1E91-134A-AFC3-D9D3A6312D81}" vid="{011966DF-102B-2C4A-BD37-C8A95533F5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8A2A8643B32E4CADAB06797D645788" ma:contentTypeVersion="13" ma:contentTypeDescription="Create a new document." ma:contentTypeScope="" ma:versionID="74b28e3ed87fa84d05806d7426f363cd">
  <xsd:schema xmlns:xsd="http://www.w3.org/2001/XMLSchema" xmlns:xs="http://www.w3.org/2001/XMLSchema" xmlns:p="http://schemas.microsoft.com/office/2006/metadata/properties" xmlns:ns2="579a3956-8c2c-4a5b-a210-a0122c30ac42" xmlns:ns3="29efd1f7-c20c-4d57-99cd-30b3c2f4da1a" targetNamespace="http://schemas.microsoft.com/office/2006/metadata/properties" ma:root="true" ma:fieldsID="952dbb3fb0252b64fe4aef54f1d3ae7d" ns2:_="" ns3:_="">
    <xsd:import namespace="579a3956-8c2c-4a5b-a210-a0122c30ac42"/>
    <xsd:import namespace="29efd1f7-c20c-4d57-99cd-30b3c2f4da1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a3956-8c2c-4a5b-a210-a0122c30ac4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fd1f7-c20c-4d57-99cd-30b3c2f4da1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5d67701-3a66-4b24-919f-e7b7dc99db07}" ma:internalName="TaxCatchAll" ma:showField="CatchAllData" ma:web="29efd1f7-c20c-4d57-99cd-30b3c2f4da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9a3956-8c2c-4a5b-a210-a0122c30ac42">
      <Terms xmlns="http://schemas.microsoft.com/office/infopath/2007/PartnerControls"/>
    </lcf76f155ced4ddcb4097134ff3c332f>
    <TaxCatchAll xmlns="29efd1f7-c20c-4d57-99cd-30b3c2f4da1a" xsi:nil="true"/>
  </documentManagement>
</p:properties>
</file>

<file path=customXml/itemProps1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E5FAFA-80E6-404F-A4AA-790A6A296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9a3956-8c2c-4a5b-a210-a0122c30ac42"/>
    <ds:schemaRef ds:uri="29efd1f7-c20c-4d57-99cd-30b3c2f4da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A69F8-638F-704C-9002-F52DFA215A98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579a3956-8c2c-4a5b-a210-a0122c30ac42"/>
    <ds:schemaRef ds:uri="http://schemas.microsoft.com/office/infopath/2007/PartnerControls"/>
    <ds:schemaRef ds:uri="29efd1f7-c20c-4d57-99cd-30b3c2f4da1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434</Words>
  <Application>Microsoft Macintosh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Wingdings</vt:lpstr>
      <vt:lpstr>Office Theme</vt:lpstr>
      <vt:lpstr>PowerPoint Presentation</vt:lpstr>
      <vt:lpstr>Why Automate?</vt:lpstr>
      <vt:lpstr>Two Mind-Sets at a Glance</vt:lpstr>
      <vt:lpstr>Linear Workflow</vt:lpstr>
      <vt:lpstr>Dynamic LLM Flow</vt:lpstr>
      <vt:lpstr>Example Prompt (THOUGHT / ACTION)</vt:lpstr>
      <vt:lpstr>Staging Latency &amp; Security Hash Leak Flow</vt:lpstr>
      <vt:lpstr>How n8n Executes THOUGHT / ACTION</vt:lpstr>
      <vt:lpstr>Comparison Matrix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Good Title Is Key To Success</dc:title>
  <dc:creator>Hyten, Mike</dc:creator>
  <cp:lastModifiedBy>Saravanan, Sathishkumar</cp:lastModifiedBy>
  <cp:revision>16</cp:revision>
  <dcterms:created xsi:type="dcterms:W3CDTF">2023-03-08T23:29:14Z</dcterms:created>
  <dcterms:modified xsi:type="dcterms:W3CDTF">2025-06-29T09:04:38Z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0x010100D08A2A8643B32E4CADAB06797D645788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